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8" r:id="rId5"/>
    <p:sldId id="267" r:id="rId6"/>
    <p:sldId id="263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2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4010-875A-4314-83A5-579C8FB9DCD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05D1-9C13-43DA-8C85-E082B73F4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05D1-9C13-43DA-8C85-E082B73F4F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21" Type="http://schemas.openxmlformats.org/officeDocument/2006/relationships/image" Target="../media/image28.jpeg"/><Relationship Id="rId7" Type="http://schemas.openxmlformats.org/officeDocument/2006/relationships/image" Target="../media/image15.png"/><Relationship Id="rId12" Type="http://schemas.openxmlformats.org/officeDocument/2006/relationships/image" Target="../media/image52.pn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10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10.jpeg"/><Relationship Id="rId21" Type="http://schemas.openxmlformats.org/officeDocument/2006/relationships/image" Target="../media/image47.jpeg"/><Relationship Id="rId7" Type="http://schemas.openxmlformats.org/officeDocument/2006/relationships/image" Target="../media/image12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41.jpeg"/><Relationship Id="rId10" Type="http://schemas.openxmlformats.org/officeDocument/2006/relationships/image" Target="../media/image15.png"/><Relationship Id="rId19" Type="http://schemas.openxmlformats.org/officeDocument/2006/relationships/image" Target="../media/image45.jpeg"/><Relationship Id="rId4" Type="http://schemas.openxmlformats.org/officeDocument/2006/relationships/image" Target="../media/image36.jpeg"/><Relationship Id="rId9" Type="http://schemas.openxmlformats.org/officeDocument/2006/relationships/image" Target="../media/image14.png"/><Relationship Id="rId1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8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5.jpeg"/><Relationship Id="rId5" Type="http://schemas.openxmlformats.org/officeDocument/2006/relationships/image" Target="../media/image14.png"/><Relationship Id="rId15" Type="http://schemas.openxmlformats.org/officeDocument/2006/relationships/image" Target="../media/image35.jpeg"/><Relationship Id="rId10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19.pn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21" Type="http://schemas.openxmlformats.org/officeDocument/2006/relationships/image" Target="../media/image28.jpeg"/><Relationship Id="rId7" Type="http://schemas.openxmlformats.org/officeDocument/2006/relationships/image" Target="../media/image15.png"/><Relationship Id="rId12" Type="http://schemas.openxmlformats.org/officeDocument/2006/relationships/image" Target="../media/image52.pn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10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304"/>
            <a:ext cx="8784976" cy="4571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F0"/>
                </a:solidFill>
              </a:rPr>
              <a:t/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/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                 </a:t>
            </a:r>
            <a:r>
              <a:rPr lang="ru-RU" sz="2000" b="1" dirty="0" smtClean="0">
                <a:solidFill>
                  <a:srgbClr val="00B0F0"/>
                </a:solidFill>
              </a:rPr>
              <a:t>НОРМАТИВНО-ПРАВОВЫЕ АКТЫ В ОБЛАСТИ ПОЖАРНОЙ БЕЗОПАСНОСТИ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Пользователь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440160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1" name="Содержимое 10" descr="C:\Users\Пользователь\Desktop\downloa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1440160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96752"/>
            <a:ext cx="1440160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Пользователь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1440160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41" name="Picture 17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196752"/>
            <a:ext cx="1440160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11560" y="4046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ТРЕБОВАНИЯ ЗАКОНА – ТРЕБОВАНИЯ ЖИЗНИ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Пользователь\Desktop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196752"/>
            <a:ext cx="1440160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32" name="Picture 8" descr="C:\Users\Пользователь\Desktop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005064"/>
            <a:ext cx="1440160" cy="223224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Picture 11" descr="C:\Users\Пользователь\Desktop\downlo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005064"/>
            <a:ext cx="1469901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36" name="Picture 12" descr="C:\Users\Пользователь\Desktop\Без названия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005064"/>
            <a:ext cx="1448122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3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6377" y="219138"/>
            <a:ext cx="875793" cy="85443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95536" y="3429000"/>
            <a:ext cx="14401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/>
              <a:t>Регулирует важнейшие общественные отношения между гражданином, обществом и государством, закрепляющий основы конституционного строя, организацию государственной власти.</a:t>
            </a:r>
            <a:endParaRPr lang="ru-RU" sz="5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340191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/>
              <a:t>Обеспечивает защиту имущества (государственного, муниципального и частного), а также жителей России</a:t>
            </a:r>
          </a:p>
          <a:p>
            <a:pPr algn="ctr"/>
            <a:r>
              <a:rPr lang="ru-RU" sz="500" b="1" dirty="0" smtClean="0"/>
              <a:t>от пожаров и их последствий.</a:t>
            </a:r>
            <a:endParaRPr lang="ru-RU" sz="5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52120" y="3393247"/>
            <a:ext cx="1440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Устанавливает общие требования безопасности зданий и сооружений.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308304" y="3410582"/>
            <a:ext cx="14401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/>
              <a:t>Определяет порядок создания и деятельности в России подразделений добровольной пожарной охраны.</a:t>
            </a:r>
            <a:endParaRPr lang="ru-RU" sz="5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620578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Определяет наказания за действия</a:t>
            </a:r>
          </a:p>
          <a:p>
            <a:pPr algn="ctr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или бездействия, являющиеся правонарушениями, но не имеющие признаков преступлений.</a:t>
            </a: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88024" y="6205785"/>
            <a:ext cx="1464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Обеспечивает нормативную базу выявления правонарушений, представляющих особую опасность </a:t>
            </a:r>
          </a:p>
          <a:p>
            <a:pPr algn="ctr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для общества.</a:t>
            </a: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89059" y="6201452"/>
            <a:ext cx="144556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беспечивает законность расследования правонарушений представляющих особую опасность для общества. </a:t>
            </a:r>
            <a:r>
              <a:rPr lang="ru-RU" sz="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87624" y="619711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Устанавливают порядок организации производства и содержания объектов защиты, а также нормы поведения людей для обеспечения пожарной безопасности. </a:t>
            </a: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115616" y="404664"/>
            <a:ext cx="7848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12160" y="404664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«Ничто так плохо не знаем, как то, что каждый должен знать: закон»                Оноре де Бальзак</a:t>
            </a:r>
            <a:endParaRPr lang="ru-RU" sz="1400" b="1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123728" y="3414916"/>
            <a:ext cx="1440160" cy="41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/>
              <a:t>Определяет общие правовые, экономические и социальные основы обеспечения пожарной безопасности в Российской Федерации.</a:t>
            </a:r>
            <a:endParaRPr lang="ru-RU" sz="5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084168" y="40466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84168" y="1124744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371475" y="2905424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365131" y="4793766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987451" y="4789776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71600" y="2924944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45178" y="1018826"/>
            <a:ext cx="2808312" cy="16561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-2412776" y="260648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718"/>
            <a:ext cx="9144000" cy="4769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</a:rPr>
              <a:t/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ДЕЙСТВИЯ  ПРИ ПОЖАРЕ</a:t>
            </a:r>
            <a:br>
              <a:rPr lang="ru-RU" sz="1800" b="1" dirty="0" smtClean="0">
                <a:solidFill>
                  <a:srgbClr val="00B0F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5793" cy="854436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C:\Users\Пользователь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0" y="2060848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6792" y="1412776"/>
            <a:ext cx="1368152" cy="16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Пользователь\Desktop\cb4171e72466ed2402f3a29637fd43c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28800" y="5044070"/>
            <a:ext cx="1584176" cy="18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Пользователь\Desktop\oh_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7677472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249m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628800" y="321297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7461448"/>
            <a:ext cx="2016224" cy="1870574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971600" y="1052736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2600" y="7605464"/>
            <a:ext cx="1512168" cy="1728192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5292080" y="2132856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Задействовать систему оповещения, для этого нажать кнопку извещателя пожарного ручного (ИПР).  Подать сигнал голосом о пожаре либо при помощи электромегафона.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Desktop\images.png"/>
          <p:cNvPicPr>
            <a:picLocks noChangeAspect="1" noChangeArrowheads="1"/>
          </p:cNvPicPr>
          <p:nvPr/>
        </p:nvPicPr>
        <p:blipFill>
          <a:blip r:embed="rId10" cstate="print"/>
          <a:srcRect l="11250" t="5486" r="14052" b="7678"/>
          <a:stretch>
            <a:fillRect/>
          </a:stretch>
        </p:blipFill>
        <p:spPr bwMode="auto">
          <a:xfrm>
            <a:off x="5508104" y="1268760"/>
            <a:ext cx="591670" cy="625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Пользователь\Desktop\imag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628800" y="7245424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19.png"/>
          <p:cNvPicPr>
            <a:picLocks noChangeAspect="1" noChangeArrowheads="1"/>
          </p:cNvPicPr>
          <p:nvPr/>
        </p:nvPicPr>
        <p:blipFill>
          <a:blip r:embed="rId12" cstate="print"/>
          <a:srcRect l="11879" t="10124" r="10074" b="13335"/>
          <a:stretch>
            <a:fillRect/>
          </a:stretch>
        </p:blipFill>
        <p:spPr bwMode="auto">
          <a:xfrm>
            <a:off x="990961" y="2933061"/>
            <a:ext cx="2772178" cy="11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461448"/>
            <a:ext cx="1296144" cy="1728192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01-4.jpg"/>
          <p:cNvPicPr>
            <a:picLocks noChangeAspect="1" noChangeArrowheads="1"/>
          </p:cNvPicPr>
          <p:nvPr/>
        </p:nvPicPr>
        <p:blipFill>
          <a:blip r:embed="rId14" cstate="print"/>
          <a:srcRect l="2559" t="5882" r="2775"/>
          <a:stretch>
            <a:fillRect/>
          </a:stretch>
        </p:blipFill>
        <p:spPr bwMode="auto">
          <a:xfrm>
            <a:off x="5380494" y="2915594"/>
            <a:ext cx="2787515" cy="1172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Users\Пользователь\Desktop\imag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1052736"/>
            <a:ext cx="1439534" cy="1083561"/>
          </a:xfrm>
          <a:prstGeom prst="rect">
            <a:avLst/>
          </a:prstGeom>
          <a:noFill/>
        </p:spPr>
      </p:pic>
      <p:pic>
        <p:nvPicPr>
          <p:cNvPr id="6" name="Picture 11" descr="C:\Users\Пользователь\Desktop\images.jpg"/>
          <p:cNvPicPr>
            <a:picLocks noChangeAspect="1" noChangeArrowheads="1"/>
          </p:cNvPicPr>
          <p:nvPr/>
        </p:nvPicPr>
        <p:blipFill>
          <a:blip r:embed="rId16" cstate="print"/>
          <a:srcRect l="7338" t="15927" r="9210" b="18588"/>
          <a:stretch>
            <a:fillRect/>
          </a:stretch>
        </p:blipFill>
        <p:spPr bwMode="auto">
          <a:xfrm>
            <a:off x="6300192" y="1268760"/>
            <a:ext cx="864096" cy="64807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971600" y="213285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Сообщить  о пожаре в пожарную охрану по телефону 01,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 мобильного 101,  назвать адрес объекта, организацию,  место возникновения пожара, корпус, этаж, № помещения,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свою фамилию и телефон.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Users\Пользователь\Desktop\47220-228x228.jpg"/>
          <p:cNvPicPr>
            <a:picLocks noChangeAspect="1" noChangeArrowheads="1"/>
          </p:cNvPicPr>
          <p:nvPr/>
        </p:nvPicPr>
        <p:blipFill>
          <a:blip r:embed="rId17" cstate="print"/>
          <a:srcRect t="21850" b="22468"/>
          <a:stretch>
            <a:fillRect/>
          </a:stretch>
        </p:blipFill>
        <p:spPr bwMode="auto">
          <a:xfrm>
            <a:off x="7180014" y="1252456"/>
            <a:ext cx="922167" cy="658906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imag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64688" y="4149080"/>
            <a:ext cx="2232248" cy="1224136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image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64688" y="0"/>
            <a:ext cx="1619250" cy="1905000"/>
          </a:xfrm>
          <a:prstGeom prst="rect">
            <a:avLst/>
          </a:prstGeom>
          <a:noFill/>
        </p:spPr>
      </p:pic>
      <p:pic>
        <p:nvPicPr>
          <p:cNvPr id="1040" name="Picture 16" descr="C:\Users\Пользователь\Desktop\rubilniki-i-razediniteli.jpg"/>
          <p:cNvPicPr>
            <a:picLocks noChangeAspect="1" noChangeArrowheads="1"/>
          </p:cNvPicPr>
          <p:nvPr/>
        </p:nvPicPr>
        <p:blipFill>
          <a:blip r:embed="rId20" cstate="print"/>
          <a:srcRect l="4764" t="14231" r="5882" b="11846"/>
          <a:stretch>
            <a:fillRect/>
          </a:stretch>
        </p:blipFill>
        <p:spPr bwMode="auto">
          <a:xfrm>
            <a:off x="1036268" y="4830021"/>
            <a:ext cx="1296143" cy="1113597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5364088" y="5949280"/>
            <a:ext cx="279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Встретить пожарные подразделения и сообщить где могли остаться люди, как туда можно подойти (добраться).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C:\Users\Пользователь\Desktop\2-z75-1c5cf7b3-d6d4-4368-9118-76b44cee6164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6525" y="7677472"/>
            <a:ext cx="2767475" cy="1189523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971600" y="4077072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Задействовать план эвакуации. 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Открыть основные  и запасные  выходы.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64088" y="4077072"/>
            <a:ext cx="28083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Вывести людей в безопасное место в соответствии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 планом эвакуации. Проверить, все ли эвакуированы.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27584" y="5908431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Отключить электроэнергию (за исключением систем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противопожарной защиты), остановить работу систем вентиляции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 аварийном и смежных с ним помещениях. Приступить к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тушению первичными средствами пожаротушения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http://player.myshared.ru/4/42136/slides/slide_5.jpg"/>
          <p:cNvPicPr>
            <a:picLocks noChangeAspect="1" noChangeArrowheads="1"/>
          </p:cNvPicPr>
          <p:nvPr/>
        </p:nvPicPr>
        <p:blipFill>
          <a:blip r:embed="rId22" cstate="print"/>
          <a:srcRect l="72725" t="41580" r="3210" b="10416"/>
          <a:stretch>
            <a:fillRect/>
          </a:stretch>
        </p:blipFill>
        <p:spPr bwMode="auto">
          <a:xfrm>
            <a:off x="10764688" y="5877272"/>
            <a:ext cx="2779059" cy="1384481"/>
          </a:xfrm>
          <a:prstGeom prst="rect">
            <a:avLst/>
          </a:prstGeom>
          <a:noFill/>
        </p:spPr>
      </p:pic>
      <p:sp>
        <p:nvSpPr>
          <p:cNvPr id="1046" name="AutoShape 22" descr="ÐÐ°ÑÑÐ¸Ð½ÐºÐ¸ Ð¿Ð¾ Ð·Ð°Ð¿ÑÐ¾ÑÑ Ð¿ÑÐµÐ·ÐµÐ½ÑÐ°ÑÐ¸Ñ Ð´ÐµÐ¹ÑÑÐ²Ð¸Ñ Ð¿ÑÐ¸ Ð¿Ð¾Ð¶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C:\Users\Пользователь\Desktop\images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11604" y="4798088"/>
            <a:ext cx="1378655" cy="1136784"/>
          </a:xfrm>
          <a:prstGeom prst="rect">
            <a:avLst/>
          </a:prstGeom>
          <a:noFill/>
        </p:spPr>
      </p:pic>
      <p:pic>
        <p:nvPicPr>
          <p:cNvPr id="1048" name="Picture 24" descr="C:\Users\Пользователь\Desktop\img0.jpg"/>
          <p:cNvPicPr>
            <a:picLocks noChangeAspect="1" noChangeArrowheads="1"/>
          </p:cNvPicPr>
          <p:nvPr/>
        </p:nvPicPr>
        <p:blipFill>
          <a:blip r:embed="rId24" cstate="print"/>
          <a:srcRect l="12000" t="23810" r="16000" b="14286"/>
          <a:stretch>
            <a:fillRect/>
          </a:stretch>
        </p:blipFill>
        <p:spPr bwMode="auto">
          <a:xfrm>
            <a:off x="971600" y="1052736"/>
            <a:ext cx="1368152" cy="1075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5364088" y="2132856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971600" y="2132856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C:\Users\Пользователь\Desktop\Без названия (5).jpg"/>
          <p:cNvPicPr>
            <a:picLocks noChangeAspect="1" noChangeArrowheads="1"/>
          </p:cNvPicPr>
          <p:nvPr/>
        </p:nvPicPr>
        <p:blipFill>
          <a:blip r:embed="rId25" cstate="print"/>
          <a:srcRect l="2574"/>
          <a:stretch>
            <a:fillRect/>
          </a:stretch>
        </p:blipFill>
        <p:spPr bwMode="auto">
          <a:xfrm>
            <a:off x="5364088" y="4797153"/>
            <a:ext cx="280433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05" name="Прямая соединительная линия 104"/>
          <p:cNvCxnSpPr/>
          <p:nvPr/>
        </p:nvCxnSpPr>
        <p:spPr>
          <a:xfrm>
            <a:off x="997892" y="5939554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79512" y="4046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СОХРАНЯЙТЕ СПОКОЙСТВИЕ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11052720" y="3645024"/>
            <a:ext cx="216024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4427984" y="162880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4427984" y="3573016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4427984" y="5373216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7544" y="16288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316416" y="16288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2.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53418" y="353097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425296" y="346541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544522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388424" y="54452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259254" y="3068050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159016" y="4942069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4941168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153995" y="3068042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131840" y="1052736"/>
            <a:ext cx="2808312" cy="16561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-2412776" y="260648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718"/>
            <a:ext cx="6516216" cy="4769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</a:rPr>
              <a:t/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                        ДЕЙСТВИЯ  ПРИ ПОЖАРЕ</a:t>
            </a:r>
            <a:br>
              <a:rPr lang="ru-RU" sz="1800" b="1" dirty="0" smtClean="0">
                <a:solidFill>
                  <a:srgbClr val="00B0F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5793" cy="854436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C:\Users\Пользователь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0" y="2060848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6792" y="1412776"/>
            <a:ext cx="1368152" cy="16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Пользователь\Desktop\cb4171e72466ed2402f3a29637fd43c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28800" y="5044070"/>
            <a:ext cx="1584176" cy="18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Пользователь\Desktop\oh_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7677472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249m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628800" y="321297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7461448"/>
            <a:ext cx="2016224" cy="1870574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247900" y="1060122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2600" y="7605464"/>
            <a:ext cx="1512168" cy="1728192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3140750" y="2165299"/>
            <a:ext cx="28294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Задействовать систему оповещения, для этого нажать кнопку извещателя пожарного ручного (ИПР).  Подать сигнал голосом о пожаре либо при помощи электромегафона.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Desktop\images.png"/>
          <p:cNvPicPr>
            <a:picLocks noChangeAspect="1" noChangeArrowheads="1"/>
          </p:cNvPicPr>
          <p:nvPr/>
        </p:nvPicPr>
        <p:blipFill>
          <a:blip r:embed="rId10" cstate="print"/>
          <a:srcRect l="11250" t="5486" r="14052" b="7678"/>
          <a:stretch>
            <a:fillRect/>
          </a:stretch>
        </p:blipFill>
        <p:spPr bwMode="auto">
          <a:xfrm>
            <a:off x="4283968" y="1340768"/>
            <a:ext cx="591670" cy="625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Пользователь\Desktop\imag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628800" y="7245424"/>
            <a:ext cx="2143125" cy="2143125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7461448"/>
            <a:ext cx="1296144" cy="1728192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01-4.jpg"/>
          <p:cNvPicPr>
            <a:picLocks noChangeAspect="1" noChangeArrowheads="1"/>
          </p:cNvPicPr>
          <p:nvPr/>
        </p:nvPicPr>
        <p:blipFill>
          <a:blip r:embed="rId13" cstate="print"/>
          <a:srcRect l="2559" t="5882" r="2775"/>
          <a:stretch>
            <a:fillRect/>
          </a:stretch>
        </p:blipFill>
        <p:spPr bwMode="auto">
          <a:xfrm>
            <a:off x="3168175" y="3067590"/>
            <a:ext cx="2787515" cy="1172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Users\Пользователь\Desktop\imag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672" y="1075173"/>
            <a:ext cx="1439534" cy="1126701"/>
          </a:xfrm>
          <a:prstGeom prst="rect">
            <a:avLst/>
          </a:prstGeom>
          <a:noFill/>
        </p:spPr>
      </p:pic>
      <p:pic>
        <p:nvPicPr>
          <p:cNvPr id="6" name="Picture 11" descr="C:\Users\Пользователь\Desktop\images.jpg"/>
          <p:cNvPicPr>
            <a:picLocks noChangeAspect="1" noChangeArrowheads="1"/>
          </p:cNvPicPr>
          <p:nvPr/>
        </p:nvPicPr>
        <p:blipFill>
          <a:blip r:embed="rId15" cstate="print"/>
          <a:srcRect l="7338" t="15927" r="9210" b="18588"/>
          <a:stretch>
            <a:fillRect/>
          </a:stretch>
        </p:blipFill>
        <p:spPr bwMode="auto">
          <a:xfrm>
            <a:off x="3275856" y="1340768"/>
            <a:ext cx="864096" cy="64807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248056" y="215798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Сообщить  о пожаре в пожарную охрану по телефону 01,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 мобильного 101,  назвать адрес объекта, организацию,  место возникновения пожара, корпус, этаж, № помещения,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свою фамилию и телефон.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Users\Пользователь\Desktop\47220-228x228.jpg"/>
          <p:cNvPicPr>
            <a:picLocks noChangeAspect="1" noChangeArrowheads="1"/>
          </p:cNvPicPr>
          <p:nvPr/>
        </p:nvPicPr>
        <p:blipFill>
          <a:blip r:embed="rId16" cstate="print"/>
          <a:srcRect t="21850" b="22468"/>
          <a:stretch>
            <a:fillRect/>
          </a:stretch>
        </p:blipFill>
        <p:spPr bwMode="auto">
          <a:xfrm>
            <a:off x="5004048" y="1340768"/>
            <a:ext cx="922167" cy="658906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image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64688" y="4149080"/>
            <a:ext cx="2232248" cy="1224136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imag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64688" y="0"/>
            <a:ext cx="1619250" cy="1905000"/>
          </a:xfrm>
          <a:prstGeom prst="rect">
            <a:avLst/>
          </a:prstGeom>
          <a:noFill/>
        </p:spPr>
      </p:pic>
      <p:pic>
        <p:nvPicPr>
          <p:cNvPr id="1040" name="Picture 16" descr="C:\Users\Пользователь\Desktop\rubilniki-i-razediniteli.jpg"/>
          <p:cNvPicPr>
            <a:picLocks noChangeAspect="1" noChangeArrowheads="1"/>
          </p:cNvPicPr>
          <p:nvPr/>
        </p:nvPicPr>
        <p:blipFill>
          <a:blip r:embed="rId19" cstate="print"/>
          <a:srcRect l="4764" t="14231" r="5882" b="11846"/>
          <a:stretch>
            <a:fillRect/>
          </a:stretch>
        </p:blipFill>
        <p:spPr bwMode="auto">
          <a:xfrm>
            <a:off x="323528" y="5013176"/>
            <a:ext cx="1296143" cy="1113597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3131840" y="6093296"/>
            <a:ext cx="279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Встретить пожарные подразделения и сообщить где могли остаться люди, как туда можно подойти (добраться).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C:\Users\Пользователь\Desktop\2-z75-1c5cf7b3-d6d4-4368-9118-76b44cee616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6525" y="7677472"/>
            <a:ext cx="2767475" cy="1189523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173760" y="4213555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Задействовать план эвакуации. 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Открыть основные  и запасные  выходы.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159264" y="4220653"/>
            <a:ext cx="28083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Вывести людей в безопасное место в соответствии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 планом эвакуации. Проверить, все ли эвакуированы.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9512" y="6093296"/>
            <a:ext cx="292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Отключить электроэнергию (за исключением систем противопожарной защиты), остановить работу систем вентиляции в аварийном и смежных с ним помещениях. Приступить к тушению первичными средствами пожаротушения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http://player.myshared.ru/4/42136/slides/slide_5.jpg"/>
          <p:cNvPicPr>
            <a:picLocks noChangeAspect="1" noChangeArrowheads="1"/>
          </p:cNvPicPr>
          <p:nvPr/>
        </p:nvPicPr>
        <p:blipFill>
          <a:blip r:embed="rId21" cstate="print"/>
          <a:srcRect l="72725" t="41580" r="3210" b="10416"/>
          <a:stretch>
            <a:fillRect/>
          </a:stretch>
        </p:blipFill>
        <p:spPr bwMode="auto">
          <a:xfrm>
            <a:off x="10764688" y="5877272"/>
            <a:ext cx="2779059" cy="1384481"/>
          </a:xfrm>
          <a:prstGeom prst="rect">
            <a:avLst/>
          </a:prstGeom>
          <a:noFill/>
        </p:spPr>
      </p:pic>
      <p:sp>
        <p:nvSpPr>
          <p:cNvPr id="1046" name="AutoShape 22" descr="ÐÐ°ÑÑÐ¸Ð½ÐºÐ¸ Ð¿Ð¾ Ð·Ð°Ð¿ÑÐ¾ÑÑ Ð¿ÑÐµÐ·ÐµÐ½ÑÐ°ÑÐ¸Ñ Ð´ÐµÐ¹ÑÑÐ²Ð¸Ñ Ð¿ÑÐ¸ Ð¿Ð¾Ð¶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C:\Users\Пользователь\Desktop\images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91680" y="4941168"/>
            <a:ext cx="1366617" cy="1175613"/>
          </a:xfrm>
          <a:prstGeom prst="rect">
            <a:avLst/>
          </a:prstGeom>
          <a:noFill/>
        </p:spPr>
      </p:pic>
      <p:pic>
        <p:nvPicPr>
          <p:cNvPr id="1048" name="Picture 24" descr="C:\Users\Пользователь\Desktop\img0.jpg"/>
          <p:cNvPicPr>
            <a:picLocks noChangeAspect="1" noChangeArrowheads="1"/>
          </p:cNvPicPr>
          <p:nvPr/>
        </p:nvPicPr>
        <p:blipFill>
          <a:blip r:embed="rId23" cstate="print"/>
          <a:srcRect l="12000" t="23810" r="16000" b="14286"/>
          <a:stretch>
            <a:fillRect/>
          </a:stretch>
        </p:blipFill>
        <p:spPr bwMode="auto">
          <a:xfrm>
            <a:off x="251520" y="1065125"/>
            <a:ext cx="1368152" cy="1125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3131840" y="2204864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51520" y="2204864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C:\Users\Пользователь\Desktop\Без названия (5).jpg"/>
          <p:cNvPicPr>
            <a:picLocks noChangeAspect="1" noChangeArrowheads="1"/>
          </p:cNvPicPr>
          <p:nvPr/>
        </p:nvPicPr>
        <p:blipFill>
          <a:blip r:embed="rId24" cstate="print"/>
          <a:srcRect l="2574"/>
          <a:stretch>
            <a:fillRect/>
          </a:stretch>
        </p:blipFill>
        <p:spPr bwMode="auto">
          <a:xfrm>
            <a:off x="3159264" y="4928850"/>
            <a:ext cx="2804338" cy="1189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3" name="Прямоугольник 52"/>
          <p:cNvSpPr/>
          <p:nvPr/>
        </p:nvSpPr>
        <p:spPr>
          <a:xfrm>
            <a:off x="1043608" y="4046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СОХРАНЯЙТЕ СПОКОЙСТВИЕ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11052720" y="3645024"/>
            <a:ext cx="216024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228184" y="18864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Форма ВДПО</a:t>
            </a:r>
            <a:r>
              <a:rPr lang="ru-RU" sz="1600" i="1" dirty="0" smtClean="0"/>
              <a:t> -</a:t>
            </a:r>
            <a:r>
              <a:rPr lang="ru-RU" sz="1600" b="1" i="1" dirty="0" smtClean="0"/>
              <a:t>общественная</a:t>
            </a:r>
            <a:r>
              <a:rPr lang="ru-RU" sz="1600" i="1" dirty="0" smtClean="0"/>
              <a:t>, </a:t>
            </a:r>
            <a:r>
              <a:rPr lang="ru-RU" sz="1600" b="1" i="1" dirty="0" smtClean="0"/>
              <a:t>а цели</a:t>
            </a:r>
            <a:r>
              <a:rPr lang="ru-RU" sz="1600" i="1" dirty="0" smtClean="0"/>
              <a:t> - </a:t>
            </a:r>
            <a:r>
              <a:rPr lang="ru-RU" sz="1600" b="1" i="1" dirty="0" smtClean="0"/>
              <a:t>государственные</a:t>
            </a:r>
            <a:r>
              <a:rPr lang="ru-RU" sz="1600" i="1" dirty="0" smtClean="0"/>
              <a:t>! </a:t>
            </a:r>
            <a:endParaRPr lang="ru-RU" sz="1600" i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012160" y="188640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012160" y="980728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 descr="C:\Users\Пользователь\Desktop\images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5416" y="3073076"/>
            <a:ext cx="2767224" cy="1184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18" name="Picture 2" descr="C:\Users\Пользователь\Desktop\pb_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2160" y="1052736"/>
            <a:ext cx="2919116" cy="5576664"/>
          </a:xfrm>
          <a:prstGeom prst="rect">
            <a:avLst/>
          </a:prstGeom>
          <a:noFill/>
        </p:spPr>
      </p:pic>
      <p:pic>
        <p:nvPicPr>
          <p:cNvPr id="61" name="Picture 2" descr="C:\Users\Пользователь\Desktop\img429_11768_big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004048" y="7101408"/>
            <a:ext cx="4609170" cy="2205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4" name="Прямая соединительная линия 63"/>
          <p:cNvCxnSpPr/>
          <p:nvPr/>
        </p:nvCxnSpPr>
        <p:spPr>
          <a:xfrm>
            <a:off x="274513" y="6093828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6929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  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ПЕРВИЧНЫЕ СРЕДСТВА ПОЖАРОТУШЕНИЯ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5793" cy="854436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2825" y="2157348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99303" y="4837670"/>
            <a:ext cx="8784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О  Г  Н  Е  Т  У  Ш  И  Т  Е  Л  И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25" name="Рисунок 24" descr="C:\Users\Пользователь\Desktop\downlo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Пользователь\Desktop\images.jpg"/>
          <p:cNvPicPr/>
          <p:nvPr/>
        </p:nvPicPr>
        <p:blipFill>
          <a:blip r:embed="rId5" cstate="print"/>
          <a:srcRect t="6056" b="3944"/>
          <a:stretch>
            <a:fillRect/>
          </a:stretch>
        </p:blipFill>
        <p:spPr bwMode="auto">
          <a:xfrm>
            <a:off x="6732240" y="3212976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Пользователь\Desktop\pozhezhniy-schit-komplektacya-vimogi-po-gost_961.jpg"/>
          <p:cNvPicPr/>
          <p:nvPr/>
        </p:nvPicPr>
        <p:blipFill>
          <a:blip r:embed="rId6" cstate="print"/>
          <a:srcRect l="3030" b="5263"/>
          <a:stretch>
            <a:fillRect/>
          </a:stretch>
        </p:blipFill>
        <p:spPr bwMode="auto">
          <a:xfrm>
            <a:off x="3648253" y="3254092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2001" t="2960" r="16369" b="2118"/>
          <a:stretch>
            <a:fillRect/>
          </a:stretch>
        </p:blipFill>
        <p:spPr bwMode="auto">
          <a:xfrm>
            <a:off x="467544" y="5301208"/>
            <a:ext cx="792088" cy="9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Пользователь\Desktop\cb4171e72466ed2402f3a29637fd43cb.jpg"/>
          <p:cNvPicPr/>
          <p:nvPr/>
        </p:nvPicPr>
        <p:blipFill>
          <a:blip r:embed="rId8" cstate="print"/>
          <a:srcRect l="13636" t="7939" r="18182" b="4727"/>
          <a:stretch>
            <a:fillRect/>
          </a:stretch>
        </p:blipFill>
        <p:spPr bwMode="auto">
          <a:xfrm>
            <a:off x="2699792" y="5301208"/>
            <a:ext cx="648072" cy="9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Пользователь\Desktop\oh_2.png"/>
          <p:cNvPicPr/>
          <p:nvPr/>
        </p:nvPicPr>
        <p:blipFill>
          <a:blip r:embed="rId9" cstate="print"/>
          <a:srcRect l="22222" r="37037"/>
          <a:stretch>
            <a:fillRect/>
          </a:stretch>
        </p:blipFill>
        <p:spPr bwMode="auto">
          <a:xfrm>
            <a:off x="4499992" y="5301208"/>
            <a:ext cx="504056" cy="9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249m.png"/>
          <p:cNvPicPr/>
          <p:nvPr/>
        </p:nvPicPr>
        <p:blipFill>
          <a:blip r:embed="rId10" cstate="print"/>
          <a:srcRect l="15301" t="2777" r="17266"/>
          <a:stretch>
            <a:fillRect/>
          </a:stretch>
        </p:blipFill>
        <p:spPr bwMode="auto">
          <a:xfrm>
            <a:off x="7740352" y="5301208"/>
            <a:ext cx="936104" cy="101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11" cstate="print"/>
          <a:srcRect l="33762" t="8920" r="33003" b="7493"/>
          <a:stretch>
            <a:fillRect/>
          </a:stretch>
        </p:blipFill>
        <p:spPr bwMode="auto">
          <a:xfrm>
            <a:off x="6228184" y="5301208"/>
            <a:ext cx="504056" cy="100428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67852" y="4364944"/>
            <a:ext cx="3031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для тушения пожаров водой от внутреннего водопровода жилых, административных и производственных помещений </a:t>
            </a:r>
          </a:p>
          <a:p>
            <a:pPr algn="ctr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(кроме электроустановок под напряжением).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9050" y="4364945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для размещения первичных средств пожаротушения, инструмента и пожарного инвентаря в производственных, складских помещениях, необорудованных внутренним противопожарным водопроводом, автоматическими установками пожаротушения, а также  на территории предприятий, не имеющих наружного противопожарного водопровода.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8991" y="4360899"/>
            <a:ext cx="2877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для размещения и хранения огнетушителей, пожарного инструмента и инвентаря, применяемых для ликвидации пожаров в организациях,  складских помещениях и заправочных пунктах.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79512" y="508518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36096" y="5085184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452320" y="5085184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907704" y="5085184"/>
            <a:ext cx="2016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УГЛЕКИСЛОТНЫЙ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5085184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ПОРОШКОВЫЙ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5085184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ХЛАДОНОВЫЙ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5085184"/>
            <a:ext cx="2016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ВОЗДУШНО-ЭМУЛЬСИОННЫЙ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452320" y="5085184"/>
            <a:ext cx="1584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ВОЗДУШНО-ПЕННЫЙ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-128271" y="2975407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  КРАН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88553" y="2959443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  ЩИТ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121616" y="2971800"/>
            <a:ext cx="2746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 ЩИТ С ПЕСКОМ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41738" y="6289855"/>
            <a:ext cx="149435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для тушения пожаров класса  А, В С, электрооборудования под напряжением не более 380 В. </a:t>
            </a:r>
          </a:p>
          <a:p>
            <a:pPr algn="ctr"/>
            <a:endParaRPr lang="ru-RU" sz="7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01890" y="6268177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тушения пожаров класса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 С, электрооборудования под напряжением не более 1 000 В. </a:t>
            </a:r>
            <a:endParaRPr lang="ru-RU" sz="6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79512" y="6275157"/>
            <a:ext cx="1714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тушения пожаров класса А, В и С;  электрооборудования под напряжением не более 1000 В.</a:t>
            </a:r>
            <a:endParaRPr lang="ru-RU" sz="6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436096" y="6282137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тушения пожаров 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  А, В, электрооборудования 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напряжением не более 1000 В.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452320" y="6309320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тушения пожаров 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 А и В.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902941" y="5090984"/>
            <a:ext cx="4763" cy="1578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923928" y="5085184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79512" y="5301208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259632" y="47667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2195736" y="11663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ПОЖАРНАЯ ТЕХНИКА И АВТОМАТИКА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79512" y="630932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4497238" y="476672"/>
            <a:ext cx="2754" cy="231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6948264" y="476672"/>
            <a:ext cx="20162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АВТОМОБИЛИ</a:t>
            </a:r>
            <a:endParaRPr lang="ru-RU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644008" y="476672"/>
            <a:ext cx="244827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МОТОПОМПЫ</a:t>
            </a:r>
            <a:endParaRPr lang="ru-RU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C:\Users\Пользователь\Desktop\ип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692696"/>
            <a:ext cx="616323" cy="625987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спринклер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1553" y="1532020"/>
            <a:ext cx="523453" cy="57606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images.jpg"/>
          <p:cNvPicPr>
            <a:picLocks noChangeAspect="1" noChangeArrowheads="1"/>
          </p:cNvPicPr>
          <p:nvPr/>
        </p:nvPicPr>
        <p:blipFill>
          <a:blip r:embed="rId14" cstate="print"/>
          <a:srcRect l="20293" r="18168"/>
          <a:stretch>
            <a:fillRect/>
          </a:stretch>
        </p:blipFill>
        <p:spPr bwMode="auto">
          <a:xfrm>
            <a:off x="4788024" y="764704"/>
            <a:ext cx="504056" cy="648072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imag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1484784"/>
            <a:ext cx="1244472" cy="648072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36" y="836712"/>
            <a:ext cx="864096" cy="576064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download.jpg"/>
          <p:cNvPicPr>
            <a:picLocks noChangeAspect="1" noChangeArrowheads="1"/>
          </p:cNvPicPr>
          <p:nvPr/>
        </p:nvPicPr>
        <p:blipFill>
          <a:blip r:embed="rId17" cstate="print"/>
          <a:srcRect l="5656" t="16825" r="9669" b="8236"/>
          <a:stretch>
            <a:fillRect/>
          </a:stretch>
        </p:blipFill>
        <p:spPr bwMode="auto">
          <a:xfrm>
            <a:off x="6948264" y="764704"/>
            <a:ext cx="1944216" cy="648072"/>
          </a:xfrm>
          <a:prstGeom prst="rect">
            <a:avLst/>
          </a:prstGeom>
          <a:noFill/>
        </p:spPr>
      </p:pic>
      <p:sp>
        <p:nvSpPr>
          <p:cNvPr id="134" name="Прямоугольник 133"/>
          <p:cNvSpPr/>
          <p:nvPr/>
        </p:nvSpPr>
        <p:spPr>
          <a:xfrm>
            <a:off x="179512" y="2099371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формирования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сигнала о пожаре.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4499992" y="2104844"/>
            <a:ext cx="1071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</a:t>
            </a:r>
            <a:r>
              <a:rPr lang="ru-RU" sz="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получения распыленной воды или воздушно-механической пены низкой кратности из водного раствора пенообразователя и их распределения по защищаемой площади с целью тушения пожара или его локализации.</a:t>
            </a:r>
            <a:endParaRPr lang="ru-RU" sz="5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5600934" y="2099093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подачи воды по напорным пожарным рукавам из водоисточников к месту пожара.</a:t>
            </a:r>
            <a:endParaRPr lang="ru-RU" sz="600" dirty="0"/>
          </a:p>
        </p:txBody>
      </p:sp>
      <p:pic>
        <p:nvPicPr>
          <p:cNvPr id="1043" name="Picture 19" descr="C:\Users\Пользователь\Desktop\download.jpg"/>
          <p:cNvPicPr>
            <a:picLocks noChangeAspect="1" noChangeArrowheads="1"/>
          </p:cNvPicPr>
          <p:nvPr/>
        </p:nvPicPr>
        <p:blipFill>
          <a:blip r:embed="rId18" cstate="print"/>
          <a:srcRect b="7143"/>
          <a:stretch>
            <a:fillRect/>
          </a:stretch>
        </p:blipFill>
        <p:spPr bwMode="auto">
          <a:xfrm>
            <a:off x="7020272" y="1412776"/>
            <a:ext cx="1872208" cy="648072"/>
          </a:xfrm>
          <a:prstGeom prst="rect">
            <a:avLst/>
          </a:prstGeom>
          <a:noFill/>
        </p:spPr>
      </p:pic>
      <p:sp>
        <p:nvSpPr>
          <p:cNvPr id="145" name="Прямоугольник 144"/>
          <p:cNvSpPr/>
          <p:nvPr/>
        </p:nvSpPr>
        <p:spPr>
          <a:xfrm>
            <a:off x="6948263" y="2109328"/>
            <a:ext cx="1996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</a:t>
            </a:r>
            <a:r>
              <a:rPr lang="ru-RU" sz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доставки личного состава к месту вызова, тушения пожаров и проведения аварийно-спасательных работ.</a:t>
            </a:r>
            <a:endParaRPr lang="ru-RU" sz="600" dirty="0"/>
          </a:p>
        </p:txBody>
      </p:sp>
      <p:pic>
        <p:nvPicPr>
          <p:cNvPr id="8194" name="Picture 2" descr="ÐÐ°ÑÑÐ¸Ð½ÐºÐ¸ Ð¿Ð¾ Ð·Ð°Ð¿ÑÐ¾ÑÑ gsm Ð¸Ð·Ð²ÐµÑÐ°ÑÐµÐ»Ñ Ð¿Ð¾Ð¶Ð°ÑÐ½ÑÐ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899" y="710915"/>
            <a:ext cx="695077" cy="576064"/>
          </a:xfrm>
          <a:prstGeom prst="rect">
            <a:avLst/>
          </a:prstGeom>
          <a:noFill/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5580112" y="476672"/>
            <a:ext cx="9805" cy="231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948264" y="476672"/>
            <a:ext cx="16128" cy="2306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187624" y="692696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915816" y="476672"/>
            <a:ext cx="11414" cy="2301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ÐÐ°ÑÑÐ¸Ð½ÐºÐ¸ Ð¿Ð¾ Ð·Ð°Ð¿ÑÐ¾ÑÑ Ð¡ÐÐ¡Ð¢ÐÐÐ ÐÐÐÐÐÐ©ÐÐÐÐ¯ Ð¸ ÑÐ¿ÑÐ°Ð²Ð»ÐµÐ½Ð¸Ñ ÑÐ²Ð°ÐºÑÐ°ÑÐ¸Ð¸ Ð¿ÑÐ¸ Ð¿Ð¾Ð¶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ÐÐ°ÑÑÐ¸Ð½ÐºÐ¸ Ð¿Ð¾ Ð·Ð°Ð¿ÑÐ¾ÑÑ Ð¡ÐÐ¡Ð¢ÐÐÐ ÐÐÐÐÐÐ©ÐÐÐÐ¯ Ð¸ ÑÐ¿ÑÐ°Ð²Ð»ÐµÐ½Ð¸Ñ ÑÐ²Ð°ÐºÑÐ°ÑÐ¸Ð¸ Ð¿ÑÐ¸ Ð¿Ð¾Ð¶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55985" y="724619"/>
            <a:ext cx="1496729" cy="1408238"/>
          </a:xfrm>
          <a:prstGeom prst="rect">
            <a:avLst/>
          </a:prstGeom>
          <a:noFill/>
        </p:spPr>
      </p:pic>
      <p:sp>
        <p:nvSpPr>
          <p:cNvPr id="87" name="Прямоугольник 86"/>
          <p:cNvSpPr/>
          <p:nvPr/>
        </p:nvSpPr>
        <p:spPr>
          <a:xfrm>
            <a:off x="2915816" y="476672"/>
            <a:ext cx="158417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СИСТЕМА ОПОВЕЩЕНИЯ</a:t>
            </a:r>
            <a:endParaRPr lang="ru-RU" sz="7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99992" y="476672"/>
            <a:ext cx="10801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ОРОСИТЕЛИ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1187624" y="476672"/>
            <a:ext cx="17281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ИЗВЕЩАТЕЛИ</a:t>
            </a:r>
            <a:endParaRPr lang="ru-RU" sz="700" dirty="0"/>
          </a:p>
        </p:txBody>
      </p:sp>
      <p:pic>
        <p:nvPicPr>
          <p:cNvPr id="8198" name="Picture 6" descr="C:\Users\Пользователь\Desktop\Без названия (1)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5769" y="1291890"/>
            <a:ext cx="2624164" cy="835215"/>
          </a:xfrm>
          <a:prstGeom prst="rect">
            <a:avLst/>
          </a:prstGeom>
          <a:noFill/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206517" y="4899454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79512" y="2996952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79512" y="2780928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2942456" y="2106647"/>
            <a:ext cx="1557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Предназначена для своевременного сообщения людям информации о возникновении пожара, необходимости эвакуироваться, путях и очередности эвакуации.</a:t>
            </a:r>
            <a:endParaRPr lang="ru-RU" sz="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179512" y="3212976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3120081" y="2996952"/>
            <a:ext cx="11759" cy="1896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6079524" y="2996952"/>
            <a:ext cx="4644" cy="1902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77539" y="4392827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573325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ПРИ ПОЖАРЕ ЗВОНИ   </a:t>
            </a:r>
            <a:r>
              <a:rPr lang="ru-RU" sz="3200" b="1" dirty="0" smtClean="0">
                <a:solidFill>
                  <a:srgbClr val="FF0000"/>
                </a:solidFill>
              </a:rPr>
              <a:t>01, 101</a:t>
            </a:r>
            <a:r>
              <a:rPr lang="ru-RU" sz="3000" b="1" dirty="0" smtClean="0">
                <a:solidFill>
                  <a:srgbClr val="FF0000"/>
                </a:solidFill>
              </a:rPr>
              <a:t>!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</a:t>
            </a:r>
            <a:r>
              <a:rPr lang="ru-RU" sz="2800" b="1" dirty="0" smtClean="0">
                <a:solidFill>
                  <a:srgbClr val="FFC000"/>
                </a:solidFill>
              </a:rPr>
              <a:t>ДО ПОЖАРА ЗВОНИ В ВДПО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-5005064" y="2636912"/>
            <a:ext cx="327585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Пользователь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043608" y="0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ЯКУТСКОЕ РЕСПУБЛИКАНСКОЕ ОТДЕЛЕНИЕ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редлагает работы и услуги: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проектирование, монтаж, ремонт и техническое обслуживание охранно-пожарной сигнализации и систем мониторинга;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зарядка и ремонт огнетушителей;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огнезащита материалов, изделий и конструкций;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проверка на водоотдачу внутреннего противопожарного водопровода;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трубо-печные работы;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-поставка противопожарного оборудования, инструментов, инвентаря, средств индивидуальной защиты;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разработка и выполнение планов эвакуации зданий, оформление уголков  пожарной безопасности;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обследования объектов защиты на предмет соответствия требованиям пожарной безопасности;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разработка деклараций пожарной безопасности;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независимая оценка рисков (пожарный аудит);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обучение по программам пожарно-технического минимума (ПТМ), ГО и ЧС, охраны труда, водителей маломерных судов;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повышение квалификации, лекционные и практические занятия в области пожарной безопасности.                                                                                                     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76" y="246856"/>
            <a:ext cx="875793" cy="8544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9512" y="908720"/>
            <a:ext cx="1008112" cy="6863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/>
              <a:t>ВДПО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5445224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/>
              <a:t>г. Якутск, ул. Ярославского, 24 / 2</a:t>
            </a:r>
          </a:p>
          <a:p>
            <a:pPr algn="r"/>
            <a:r>
              <a:rPr lang="ru-RU" sz="1200" b="1" dirty="0" smtClean="0"/>
              <a:t>тел.: 8 (4112) 43-55-73</a:t>
            </a:r>
          </a:p>
          <a:p>
            <a:pPr algn="r"/>
            <a:r>
              <a:rPr lang="ru-RU" sz="1200" b="1" dirty="0" smtClean="0"/>
              <a:t>Торговый </a:t>
            </a:r>
            <a:r>
              <a:rPr lang="ru-RU" sz="1200" b="1" dirty="0" smtClean="0"/>
              <a:t>отдел: 43-55-92, ПТО: 43-57-34, Учебный центр: 43-59-75</a:t>
            </a:r>
          </a:p>
          <a:p>
            <a:pPr algn="r"/>
            <a:r>
              <a:rPr lang="ru-RU" sz="1200" b="1" dirty="0" smtClean="0"/>
              <a:t>Е</a:t>
            </a:r>
            <a:r>
              <a:rPr lang="en-US" sz="1200" b="1" dirty="0" smtClean="0"/>
              <a:t>-mail</a:t>
            </a:r>
            <a:r>
              <a:rPr lang="ru-RU" sz="1200" b="1" dirty="0" smtClean="0"/>
              <a:t>: </a:t>
            </a:r>
            <a:r>
              <a:rPr lang="en-US" sz="1200" b="1" dirty="0" err="1" smtClean="0"/>
              <a:t>yarovdpo@mail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ru</a:t>
            </a:r>
            <a:endParaRPr lang="ru-RU" sz="1200" b="1" u="sng" dirty="0" smtClean="0">
              <a:solidFill>
                <a:srgbClr val="002060"/>
              </a:solidFill>
            </a:endParaRPr>
          </a:p>
          <a:p>
            <a:pPr algn="r"/>
            <a:r>
              <a:rPr lang="en-US" sz="1200" b="1" dirty="0" err="1" smtClean="0"/>
              <a:t>Instagram</a:t>
            </a:r>
            <a:r>
              <a:rPr lang="ru-RU" sz="1200" b="1" dirty="0" smtClean="0"/>
              <a:t>: </a:t>
            </a:r>
            <a:r>
              <a:rPr lang="en-US" sz="1200" b="1" dirty="0" smtClean="0"/>
              <a:t>@yarovdpo</a:t>
            </a:r>
          </a:p>
          <a:p>
            <a:pPr algn="r"/>
            <a:r>
              <a:rPr lang="ru-RU" sz="1200" b="1" dirty="0" smtClean="0"/>
              <a:t>Сайт: </a:t>
            </a:r>
            <a:r>
              <a:rPr lang="en-US" sz="1200" b="1" dirty="0" smtClean="0"/>
              <a:t>www</a:t>
            </a:r>
            <a:r>
              <a:rPr lang="ru-RU" sz="1200" b="1" dirty="0" smtClean="0"/>
              <a:t>.</a:t>
            </a:r>
            <a:r>
              <a:rPr lang="en-US" sz="1200" b="1" dirty="0" smtClean="0"/>
              <a:t>vdpo14</a:t>
            </a:r>
            <a:r>
              <a:rPr lang="ru-RU" sz="1200" b="1" dirty="0" smtClean="0"/>
              <a:t>.</a:t>
            </a:r>
            <a:r>
              <a:rPr lang="en-US" sz="1200" b="1" dirty="0" err="1" smtClean="0"/>
              <a:t>ru</a:t>
            </a:r>
            <a:endParaRPr lang="ru-RU" sz="12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inx960x640.jpg"/>
          <p:cNvPicPr>
            <a:picLocks noChangeAspect="1" noChangeArrowheads="1"/>
          </p:cNvPicPr>
          <p:nvPr/>
        </p:nvPicPr>
        <p:blipFill>
          <a:blip r:embed="rId2" cstate="print"/>
          <a:srcRect r="17219"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77" y="219138"/>
            <a:ext cx="875793" cy="85443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573325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ПРИ ПОЖАРЕ ЗВОНИ   </a:t>
            </a:r>
            <a:r>
              <a:rPr lang="ru-RU" sz="3200" b="1" dirty="0" smtClean="0">
                <a:solidFill>
                  <a:srgbClr val="FF0000"/>
                </a:solidFill>
              </a:rPr>
              <a:t>01, 101</a:t>
            </a:r>
            <a:r>
              <a:rPr lang="ru-RU" sz="3000" b="1" dirty="0" smtClean="0">
                <a:solidFill>
                  <a:srgbClr val="FF0000"/>
                </a:solidFill>
              </a:rPr>
              <a:t>!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</a:t>
            </a:r>
            <a:r>
              <a:rPr lang="ru-RU" sz="2800" b="1" dirty="0" smtClean="0">
                <a:solidFill>
                  <a:srgbClr val="FFC000"/>
                </a:solidFill>
              </a:rPr>
              <a:t>ДО ПОЖАРА ЗВОНИ В ВДПО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Пользователь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8624" y="0"/>
            <a:ext cx="8784976" cy="5544616"/>
          </a:xfrm>
          <a:prstGeom prst="rect">
            <a:avLst/>
          </a:prstGeom>
          <a:noFill/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-5005064" y="2636912"/>
            <a:ext cx="327585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      ЗАЩИТИ СВОЙ ДОМ ОТ ПОЖАРА 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268760"/>
            <a:ext cx="331236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268760"/>
            <a:ext cx="338437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УСТАНОВИ ПОЖАРНЫЙ ИЗВЕЩАТЕЛЬ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564904"/>
            <a:ext cx="259228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ПРИОБРЕТИ ОГНЕТУШИТЕЛЬ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933056"/>
            <a:ext cx="259228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БУДЬ ОСТОРОЖЕН С ОГНЕМ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5373216"/>
            <a:ext cx="331236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ИСКРУ ТУШИ ДО ПОЖАРА, БЕДУ ОТВОДИ ДО УДАРА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НОРМАТИВНО-ПРАВОВЫЕ АКТЫ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В ОБЛАСТИ ПОЖАРНОЙ БЕЗОПАСНОСТИ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Пользователь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1224136" cy="1584176"/>
          </a:xfrm>
          <a:prstGeom prst="rect">
            <a:avLst/>
          </a:prstGeom>
          <a:noFill/>
        </p:spPr>
      </p:pic>
      <p:pic>
        <p:nvPicPr>
          <p:cNvPr id="11" name="Содержимое 10" descr="C:\Users\Пользователь\Desktop\downloa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24744"/>
            <a:ext cx="12241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12574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Пользователь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24744"/>
            <a:ext cx="1368152" cy="1584175"/>
          </a:xfrm>
          <a:prstGeom prst="rect">
            <a:avLst/>
          </a:prstGeom>
          <a:noFill/>
        </p:spPr>
      </p:pic>
      <p:pic>
        <p:nvPicPr>
          <p:cNvPr id="1041" name="Picture 17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24744"/>
            <a:ext cx="1296144" cy="1584176"/>
          </a:xfrm>
          <a:prstGeom prst="rect">
            <a:avLst/>
          </a:prstGeom>
          <a:noFill/>
        </p:spPr>
      </p:pic>
      <p:pic>
        <p:nvPicPr>
          <p:cNvPr id="1042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875793" cy="854436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9512" y="429309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9512" y="450912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51520" y="4581128"/>
            <a:ext cx="158417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Пластиковый уголок А4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9024" y="4221088"/>
            <a:ext cx="87849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ПРИКАЗЫ     ИНСТРУКЦИИ    РАСПОРЯЖЕНИЯ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79712" y="4581128"/>
            <a:ext cx="158417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Пластиковый уголок А4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79912" y="4581128"/>
            <a:ext cx="158417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Пластиковый уголок А4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580112" y="4581128"/>
            <a:ext cx="158417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Пластиковый уголок А4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308304" y="4581128"/>
            <a:ext cx="158417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Пластиковый уголок А4</a:t>
            </a:r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79512" y="2780928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C:\Users\Пользователь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96536" y="1124744"/>
            <a:ext cx="144016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74"/>
          <p:cNvSpPr/>
          <p:nvPr/>
        </p:nvSpPr>
        <p:spPr>
          <a:xfrm>
            <a:off x="-2412776" y="260648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160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</a:rPr>
              <a:t/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БОЕВОЙ РАСЧЕТ ДПД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ОБЯЗАННОСТИ ПО ПРЕДУПРЕЖДЕНИЮ ПОЖАРОВ</a:t>
            </a:r>
            <a:br>
              <a:rPr lang="ru-RU" sz="1800" b="1" dirty="0" smtClean="0">
                <a:solidFill>
                  <a:srgbClr val="00B0F0"/>
                </a:solidFill>
              </a:rPr>
            </a:br>
            <a:endParaRPr lang="ru-RU" sz="1800" b="1" dirty="0">
              <a:solidFill>
                <a:srgbClr val="00B0F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C:\Users\Пользователь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0" y="2060848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1412776"/>
            <a:ext cx="1368152" cy="16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Пользователь\Desktop\cb4171e72466ed2402f3a29637fd43c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28800" y="5044070"/>
            <a:ext cx="1584176" cy="18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Пользователь\Desktop\oh_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7677472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249m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628800" y="321297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7461448"/>
            <a:ext cx="2016224" cy="1870574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2600" y="7605464"/>
            <a:ext cx="1512168" cy="172819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628800" y="7245424"/>
            <a:ext cx="2143125" cy="2143125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461448"/>
            <a:ext cx="1296144" cy="1728192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64688" y="4149080"/>
            <a:ext cx="2232248" cy="1224136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64688" y="0"/>
            <a:ext cx="1619250" cy="1905000"/>
          </a:xfrm>
          <a:prstGeom prst="rect">
            <a:avLst/>
          </a:prstGeom>
          <a:noFill/>
        </p:spPr>
      </p:pic>
      <p:pic>
        <p:nvPicPr>
          <p:cNvPr id="1041" name="Picture 17" descr="C:\Users\Пользователь\Desktop\2-z75-1c5cf7b3-d6d4-4368-9118-76b44cee616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6525" y="7677472"/>
            <a:ext cx="2767475" cy="1189523"/>
          </a:xfrm>
          <a:prstGeom prst="rect">
            <a:avLst/>
          </a:prstGeom>
          <a:noFill/>
        </p:spPr>
      </p:pic>
      <p:pic>
        <p:nvPicPr>
          <p:cNvPr id="1044" name="Picture 20" descr="http://player.myshared.ru/4/42136/slides/slide_5.jpg"/>
          <p:cNvPicPr>
            <a:picLocks noChangeAspect="1" noChangeArrowheads="1"/>
          </p:cNvPicPr>
          <p:nvPr/>
        </p:nvPicPr>
        <p:blipFill>
          <a:blip r:embed="rId14" cstate="print"/>
          <a:srcRect l="72725" t="41580" r="3210" b="10416"/>
          <a:stretch>
            <a:fillRect/>
          </a:stretch>
        </p:blipFill>
        <p:spPr bwMode="auto">
          <a:xfrm>
            <a:off x="10764688" y="5877272"/>
            <a:ext cx="2779059" cy="1384481"/>
          </a:xfrm>
          <a:prstGeom prst="rect">
            <a:avLst/>
          </a:prstGeom>
          <a:noFill/>
        </p:spPr>
      </p:pic>
      <p:sp>
        <p:nvSpPr>
          <p:cNvPr id="1046" name="AutoShape 22" descr="ÐÐ°ÑÑÐ¸Ð½ÐºÐ¸ Ð¿Ð¾ Ð·Ð°Ð¿ÑÐ¾ÑÑ Ð¿ÑÐµÐ·ÐµÐ½ÑÐ°ÑÐ¸Ñ Ð´ÐµÐ¹ÑÑÐ²Ð¸Ñ Ð¿ÑÐ¸ Ð¿Ð¾Ð¶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11052720" y="3645024"/>
            <a:ext cx="216024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Пользователь\Desktop\img429_11768_big.jpg"/>
          <p:cNvPicPr>
            <a:picLocks noChangeAspect="1" noChangeArrowheads="1"/>
          </p:cNvPicPr>
          <p:nvPr/>
        </p:nvPicPr>
        <p:blipFill>
          <a:blip r:embed="rId15" cstate="print"/>
          <a:srcRect l="1680" t="17377" r="1609" b="3040"/>
          <a:stretch>
            <a:fillRect/>
          </a:stretch>
        </p:blipFill>
        <p:spPr bwMode="auto">
          <a:xfrm>
            <a:off x="251520" y="1124744"/>
            <a:ext cx="8621547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4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819" y="198760"/>
            <a:ext cx="875793" cy="854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397990" y="2934949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688632" y="4787677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691680" y="4797152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99592" y="2924944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052736"/>
            <a:ext cx="2808312" cy="16561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-2412776" y="260648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</a:p>
          <a:p>
            <a:pPr algn="ctr"/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718"/>
            <a:ext cx="9144000" cy="4769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</a:rPr>
              <a:t/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ДЕЙСТВИЯ  ПРИ ПОЖАРЕ</a:t>
            </a:r>
            <a:br>
              <a:rPr lang="ru-RU" sz="1800" b="1" dirty="0" smtClean="0">
                <a:solidFill>
                  <a:srgbClr val="00B0F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188640"/>
            <a:ext cx="0" cy="6480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AutoShape 11" descr="ÐÐ°ÑÑÐ¸Ð½ÐºÐ¸ Ð¿Ð¾ Ð·Ð°Ð¿ÑÐ¾ÑÑ Ð ÐÐÐÐÐ ÐÐÐ ÐÐÐÐÐÐÐ¡ÐÐÐ¡Ð¢Ð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C:\Users\Пользователь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5793" cy="854436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9512" y="18864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512" y="6669360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C:\Users\Пользователь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0" y="2060848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6792" y="1412776"/>
            <a:ext cx="1368152" cy="16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 descr="C:\Users\Пользователь\Desktop\cb4171e72466ed2402f3a29637fd43c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28800" y="5044070"/>
            <a:ext cx="1584176" cy="18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Пользователь\Desktop\oh_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7677472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249m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628800" y="321297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7461448"/>
            <a:ext cx="2016224" cy="1870574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1691680" y="1052736"/>
            <a:ext cx="2808312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2600" y="7605464"/>
            <a:ext cx="1512168" cy="1728192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4644008" y="2132856"/>
            <a:ext cx="28294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Задействовать систему оповещения, для этого нажать кнопку извещателя пожарного ручного (ИПР).  Подать сигнал голосом о пожаре либо при помощи электромегафона.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Desktop\images.png"/>
          <p:cNvPicPr>
            <a:picLocks noChangeAspect="1" noChangeArrowheads="1"/>
          </p:cNvPicPr>
          <p:nvPr/>
        </p:nvPicPr>
        <p:blipFill>
          <a:blip r:embed="rId10" cstate="print"/>
          <a:srcRect l="11250" t="5486" r="14052" b="7678"/>
          <a:stretch>
            <a:fillRect/>
          </a:stretch>
        </p:blipFill>
        <p:spPr bwMode="auto">
          <a:xfrm>
            <a:off x="4788024" y="1196752"/>
            <a:ext cx="591670" cy="625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Пользователь\Desktop\imag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628800" y="7245424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19.png"/>
          <p:cNvPicPr>
            <a:picLocks noChangeAspect="1" noChangeArrowheads="1"/>
          </p:cNvPicPr>
          <p:nvPr/>
        </p:nvPicPr>
        <p:blipFill>
          <a:blip r:embed="rId12" cstate="print"/>
          <a:srcRect l="11879" t="10124" r="10074" b="13335"/>
          <a:stretch>
            <a:fillRect/>
          </a:stretch>
        </p:blipFill>
        <p:spPr bwMode="auto">
          <a:xfrm>
            <a:off x="920578" y="2935168"/>
            <a:ext cx="2772178" cy="1147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461448"/>
            <a:ext cx="1296144" cy="1728192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01-4.jpg"/>
          <p:cNvPicPr>
            <a:picLocks noChangeAspect="1" noChangeArrowheads="1"/>
          </p:cNvPicPr>
          <p:nvPr/>
        </p:nvPicPr>
        <p:blipFill>
          <a:blip r:embed="rId14" cstate="print"/>
          <a:srcRect l="2559" t="5882" r="2775"/>
          <a:stretch>
            <a:fillRect/>
          </a:stretch>
        </p:blipFill>
        <p:spPr bwMode="auto">
          <a:xfrm>
            <a:off x="5404606" y="2928771"/>
            <a:ext cx="2787515" cy="1172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Users\Пользователь\Desktop\imag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59832" y="1052736"/>
            <a:ext cx="1439534" cy="1083561"/>
          </a:xfrm>
          <a:prstGeom prst="rect">
            <a:avLst/>
          </a:prstGeom>
          <a:noFill/>
        </p:spPr>
      </p:pic>
      <p:pic>
        <p:nvPicPr>
          <p:cNvPr id="6" name="Picture 11" descr="C:\Users\Пользователь\Desktop\images.jpg"/>
          <p:cNvPicPr>
            <a:picLocks noChangeAspect="1" noChangeArrowheads="1"/>
          </p:cNvPicPr>
          <p:nvPr/>
        </p:nvPicPr>
        <p:blipFill>
          <a:blip r:embed="rId16" cstate="print"/>
          <a:srcRect l="7338" t="15927" r="9210" b="18588"/>
          <a:stretch>
            <a:fillRect/>
          </a:stretch>
        </p:blipFill>
        <p:spPr bwMode="auto">
          <a:xfrm>
            <a:off x="5508104" y="1196752"/>
            <a:ext cx="864096" cy="64807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1691680" y="213285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Сообщить  о пожаре в пожарную охрану по телефону 01,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 мобильного 101,  назвать адрес объекта, организацию,  место возникновения пожара, корпус, этаж, № помещения,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свою фамилию и телефон.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Users\Пользователь\Desktop\47220-228x228.jpg"/>
          <p:cNvPicPr>
            <a:picLocks noChangeAspect="1" noChangeArrowheads="1"/>
          </p:cNvPicPr>
          <p:nvPr/>
        </p:nvPicPr>
        <p:blipFill>
          <a:blip r:embed="rId17" cstate="print"/>
          <a:srcRect t="21850" b="22468"/>
          <a:stretch>
            <a:fillRect/>
          </a:stretch>
        </p:blipFill>
        <p:spPr bwMode="auto">
          <a:xfrm>
            <a:off x="6444208" y="1124744"/>
            <a:ext cx="922167" cy="658906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imag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64688" y="4149080"/>
            <a:ext cx="2232248" cy="1224136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image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64688" y="0"/>
            <a:ext cx="1619250" cy="1905000"/>
          </a:xfrm>
          <a:prstGeom prst="rect">
            <a:avLst/>
          </a:prstGeom>
          <a:noFill/>
        </p:spPr>
      </p:pic>
      <p:pic>
        <p:nvPicPr>
          <p:cNvPr id="1040" name="Picture 16" descr="C:\Users\Пользователь\Desktop\rubilniki-i-razediniteli.jpg"/>
          <p:cNvPicPr>
            <a:picLocks noChangeAspect="1" noChangeArrowheads="1"/>
          </p:cNvPicPr>
          <p:nvPr/>
        </p:nvPicPr>
        <p:blipFill>
          <a:blip r:embed="rId20" cstate="print"/>
          <a:srcRect l="4764" t="14231" r="5882" b="11846"/>
          <a:stretch>
            <a:fillRect/>
          </a:stretch>
        </p:blipFill>
        <p:spPr bwMode="auto">
          <a:xfrm>
            <a:off x="1763688" y="4831876"/>
            <a:ext cx="1296143" cy="1113597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4716016" y="5949280"/>
            <a:ext cx="279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Встретить пожарные подразделения и сообщить где могли остаться люди, как туда можно подойти (добраться).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C:\Users\Пользователь\Desktop\2-z75-1c5cf7b3-d6d4-4368-9118-76b44cee6164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6525" y="7677472"/>
            <a:ext cx="2767475" cy="1189523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899592" y="4077072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Задействовать план эвакуации. 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Открыть основные  и запасные  выходы.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64088" y="4077072"/>
            <a:ext cx="28083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Вывести людей в безопасное место в соответствии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с планом эвакуации. Проверить, все ли эвакуированы.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547664" y="594928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Отключить электроэнергию (за исключением систем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противопожарной защиты), остановить работу систем вентиляции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в аварийном и смежных с ним помещениях. Приступить к </a:t>
            </a:r>
          </a:p>
          <a:p>
            <a:pPr algn="ctr"/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тушению первичными средствами пожаротушения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http://player.myshared.ru/4/42136/slides/slide_5.jpg"/>
          <p:cNvPicPr>
            <a:picLocks noChangeAspect="1" noChangeArrowheads="1"/>
          </p:cNvPicPr>
          <p:nvPr/>
        </p:nvPicPr>
        <p:blipFill>
          <a:blip r:embed="rId22" cstate="print"/>
          <a:srcRect l="72725" t="41580" r="3210" b="10416"/>
          <a:stretch>
            <a:fillRect/>
          </a:stretch>
        </p:blipFill>
        <p:spPr bwMode="auto">
          <a:xfrm>
            <a:off x="10764688" y="5877272"/>
            <a:ext cx="2779059" cy="1384481"/>
          </a:xfrm>
          <a:prstGeom prst="rect">
            <a:avLst/>
          </a:prstGeom>
          <a:noFill/>
        </p:spPr>
      </p:pic>
      <p:sp>
        <p:nvSpPr>
          <p:cNvPr id="1046" name="AutoShape 22" descr="ÐÐ°ÑÑÐ¸Ð½ÐºÐ¸ Ð¿Ð¾ Ð·Ð°Ð¿ÑÐ¾ÑÑ Ð¿ÑÐµÐ·ÐµÐ½ÑÐ°ÑÐ¸Ñ Ð´ÐµÐ¹ÑÑÐ²Ð¸Ñ Ð¿ÑÐ¸ Ð¿Ð¾Ð¶Ð°Ñ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C:\Users\Пользователь\Desktop\images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31840" y="4797152"/>
            <a:ext cx="1363378" cy="1175613"/>
          </a:xfrm>
          <a:prstGeom prst="rect">
            <a:avLst/>
          </a:prstGeom>
          <a:noFill/>
        </p:spPr>
      </p:pic>
      <p:pic>
        <p:nvPicPr>
          <p:cNvPr id="1048" name="Picture 24" descr="C:\Users\Пользователь\Desktop\img0.jpg"/>
          <p:cNvPicPr>
            <a:picLocks noChangeAspect="1" noChangeArrowheads="1"/>
          </p:cNvPicPr>
          <p:nvPr/>
        </p:nvPicPr>
        <p:blipFill>
          <a:blip r:embed="rId24" cstate="print"/>
          <a:srcRect l="12000" t="23810" r="16000" b="14286"/>
          <a:stretch>
            <a:fillRect/>
          </a:stretch>
        </p:blipFill>
        <p:spPr bwMode="auto">
          <a:xfrm>
            <a:off x="1691680" y="1052736"/>
            <a:ext cx="1368152" cy="1075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4644008" y="2132856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691680" y="2132856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C:\Users\Пользователь\Desktop\Без названия (5).jpg"/>
          <p:cNvPicPr>
            <a:picLocks noChangeAspect="1" noChangeArrowheads="1"/>
          </p:cNvPicPr>
          <p:nvPr/>
        </p:nvPicPr>
        <p:blipFill>
          <a:blip r:embed="rId25" cstate="print"/>
          <a:srcRect l="2574"/>
          <a:stretch>
            <a:fillRect/>
          </a:stretch>
        </p:blipFill>
        <p:spPr bwMode="auto">
          <a:xfrm>
            <a:off x="4683671" y="4784254"/>
            <a:ext cx="2804338" cy="1189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05" name="Прямая соединительная линия 104"/>
          <p:cNvCxnSpPr/>
          <p:nvPr/>
        </p:nvCxnSpPr>
        <p:spPr>
          <a:xfrm>
            <a:off x="1671992" y="5963830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79512" y="4046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СОХРАНЯЙТЕ СПОКОЙСТВИЕ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11052720" y="3645024"/>
            <a:ext cx="216024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899592" y="4077072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1147</Words>
  <Application>Microsoft Office PowerPoint</Application>
  <PresentationFormat>Экран (4:3)</PresentationFormat>
  <Paragraphs>164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    НОРМАТИВНО-ПРАВОВЫЕ АКТЫ В ОБЛАСТИ ПОЖАРНОЙ БЕЗОПАСНОСТИ  </vt:lpstr>
      <vt:lpstr>                         ДЕЙСТВИЯ  ПРИ ПОЖАРЕ </vt:lpstr>
      <vt:lpstr>   ПЕРВИЧНЫЕ СРЕДСТВА ПОЖАРОТУШЕНИЯ</vt:lpstr>
      <vt:lpstr>Слайд 4</vt:lpstr>
      <vt:lpstr>Слайд 5</vt:lpstr>
      <vt:lpstr>Слайд 6</vt:lpstr>
      <vt:lpstr>НОРМАТИВНО-ПРАВОВЫЕ АКТЫ  В ОБЛАСТИ ПОЖАРНОЙ БЕЗОПАСНОСТИ</vt:lpstr>
      <vt:lpstr> БОЕВОЙ РАСЧЕТ ДПД ОБЯЗАННОСТИ ПО ПРЕДУПРЕЖДЕНИЮ ПОЖАРОВ </vt:lpstr>
      <vt:lpstr> ДЕЙСТВИЯ  ПРИ ПОЖАРЕ </vt:lpstr>
      <vt:lpstr> ДЕЙСТВИЯ  ПРИ ПОЖАРЕ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АКТЫ  В ОБЛАСТИ ПОЖАРНОЙ БЕЗОПАСНОСТИ</dc:title>
  <dc:creator>учебный класс</dc:creator>
  <cp:lastModifiedBy>Пользователь</cp:lastModifiedBy>
  <cp:revision>197</cp:revision>
  <dcterms:created xsi:type="dcterms:W3CDTF">2018-10-04T05:30:50Z</dcterms:created>
  <dcterms:modified xsi:type="dcterms:W3CDTF">2018-11-08T08:34:27Z</dcterms:modified>
</cp:coreProperties>
</file>